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svg" ContentType="image/svg+xml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8133e75e010943aa" /><Relationship Type="http://schemas.openxmlformats.org/officeDocument/2006/relationships/extended-properties" Target="/docProps/app.xml" Id="R604edb506d8742c7" /><Relationship Type="http://schemas.openxmlformats.org/officeDocument/2006/relationships/officeDocument" Target="/ppt/presentation.xml" Id="Rce5169b61ccf4d2c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1ad6b407384a483f"/>
  </p:sldMasterIdLst>
  <p:notesMasterIdLst>
    <p:notesMasterId xmlns:r="http://schemas.openxmlformats.org/officeDocument/2006/relationships" r:id="Ra6e9cbe22edc48c6"/>
  </p:notesMasterIdLst>
  <p:sldIdLst>
    <p:sldId xmlns:r="http://schemas.openxmlformats.org/officeDocument/2006/relationships" id="256" r:id="Rcbf054d61f08496f"/>
    <p:sldId xmlns:r="http://schemas.openxmlformats.org/officeDocument/2006/relationships" id="257" r:id="R11cd8c99c3e44f6a"/>
    <p:sldId xmlns:r="http://schemas.openxmlformats.org/officeDocument/2006/relationships" id="258" r:id="R5f721d94d56941bd"/>
    <p:sldId xmlns:r="http://schemas.openxmlformats.org/officeDocument/2006/relationships" id="259" r:id="Ra588bc058d934e94"/>
    <p:sldId xmlns:r="http://schemas.openxmlformats.org/officeDocument/2006/relationships" id="260" r:id="Re2eeba69a2d84ca8"/>
    <p:sldId xmlns:r="http://schemas.openxmlformats.org/officeDocument/2006/relationships" id="261" r:id="Rfc5de53fb8714d9a"/>
    <p:sldId xmlns:r="http://schemas.openxmlformats.org/officeDocument/2006/relationships" id="262" r:id="R18fba0a166b84351"/>
    <p:sldId xmlns:r="http://schemas.openxmlformats.org/officeDocument/2006/relationships" id="263" r:id="Re72f7f960a984dc6"/>
    <p:sldId xmlns:r="http://schemas.openxmlformats.org/officeDocument/2006/relationships" id="264" r:id="Rfd77497005d046a3"/>
    <p:sldId xmlns:r="http://schemas.openxmlformats.org/officeDocument/2006/relationships" id="265" r:id="R0539e8809a61433d"/>
    <p:sldId xmlns:r="http://schemas.openxmlformats.org/officeDocument/2006/relationships" id="266" r:id="R349bb4ea8c2f4d7f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1ad6b407384a483f" /><Relationship Type="http://schemas.openxmlformats.org/officeDocument/2006/relationships/theme" Target="/ppt/theme/theme1.xml" Id="R27a44a795447416b" /><Relationship Type="http://schemas.openxmlformats.org/officeDocument/2006/relationships/notesMaster" Target="/ppt/notesMasters/notesMaster1.xml" Id="Ra6e9cbe22edc48c6" /><Relationship Type="http://schemas.openxmlformats.org/officeDocument/2006/relationships/presProps" Target="/ppt/presProps.xml" Id="R43667838cfa5400c" /><Relationship Type="http://schemas.openxmlformats.org/officeDocument/2006/relationships/viewProps" Target="/ppt/viewProps.xml" Id="R4f8513da9b5f4911" /><Relationship Type="http://schemas.openxmlformats.org/officeDocument/2006/relationships/tableStyles" Target="/ppt/tableStyles.xml" Id="R32e36cda4f664680" /><Relationship Type="http://schemas.openxmlformats.org/officeDocument/2006/relationships/slide" Target="/ppt/slides/slide1.xml" Id="Rcbf054d61f08496f" /><Relationship Type="http://schemas.openxmlformats.org/officeDocument/2006/relationships/slide" Target="/ppt/slides/slide2.xml" Id="R11cd8c99c3e44f6a" /><Relationship Type="http://schemas.openxmlformats.org/officeDocument/2006/relationships/slide" Target="/ppt/slides/slide3.xml" Id="R5f721d94d56941bd" /><Relationship Type="http://schemas.openxmlformats.org/officeDocument/2006/relationships/slide" Target="/ppt/slides/slide4.xml" Id="Ra588bc058d934e94" /><Relationship Type="http://schemas.openxmlformats.org/officeDocument/2006/relationships/slide" Target="/ppt/slides/slide5.xml" Id="Re2eeba69a2d84ca8" /><Relationship Type="http://schemas.openxmlformats.org/officeDocument/2006/relationships/slide" Target="/ppt/slides/slide6.xml" Id="Rfc5de53fb8714d9a" /><Relationship Type="http://schemas.openxmlformats.org/officeDocument/2006/relationships/slide" Target="/ppt/slides/slide7.xml" Id="R18fba0a166b84351" /><Relationship Type="http://schemas.openxmlformats.org/officeDocument/2006/relationships/slide" Target="/ppt/slides/slide8.xml" Id="Re72f7f960a984dc6" /><Relationship Type="http://schemas.openxmlformats.org/officeDocument/2006/relationships/slide" Target="/ppt/slides/slide9.xml" Id="Rfd77497005d046a3" /><Relationship Type="http://schemas.openxmlformats.org/officeDocument/2006/relationships/slide" Target="/ppt/slides/slide10.xml" Id="R0539e8809a61433d" /><Relationship Type="http://schemas.openxmlformats.org/officeDocument/2006/relationships/slide" Target="/ppt/slides/slide11.xml" Id="R349bb4ea8c2f4d7f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2b90e99ea1714c54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3c60457d761d4984" /><Relationship Type="http://schemas.openxmlformats.org/officeDocument/2006/relationships/notesMaster" Target="/ppt/notesMasters/notesMaster1.xml" Id="R5f482cc010cf4ff7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67e48386c60848a3" /><Relationship Type="http://schemas.openxmlformats.org/officeDocument/2006/relationships/notesMaster" Target="/ppt/notesMasters/notesMaster1.xml" Id="Rc708cf8b72824b92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1ed501dad95f416a" /><Relationship Type="http://schemas.openxmlformats.org/officeDocument/2006/relationships/notesMaster" Target="/ppt/notesMasters/notesMaster1.xml" Id="R3365851bc0f64622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0a24d026687945e6" /><Relationship Type="http://schemas.openxmlformats.org/officeDocument/2006/relationships/notesMaster" Target="/ppt/notesMasters/notesMaster1.xml" Id="R616b73fb68e147cb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0fba3f6887684fa4" /><Relationship Type="http://schemas.openxmlformats.org/officeDocument/2006/relationships/notesMaster" Target="/ppt/notesMasters/notesMaster1.xml" Id="R55d6f28daf634ef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560afe72510242ab" /><Relationship Type="http://schemas.openxmlformats.org/officeDocument/2006/relationships/notesMaster" Target="/ppt/notesMasters/notesMaster1.xml" Id="R40e5dbca8f2149c4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9b448777c1304010" /><Relationship Type="http://schemas.openxmlformats.org/officeDocument/2006/relationships/notesMaster" Target="/ppt/notesMasters/notesMaster1.xml" Id="R92fff8f530104d74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9c0917fb000e47e2" /><Relationship Type="http://schemas.openxmlformats.org/officeDocument/2006/relationships/notesMaster" Target="/ppt/notesMasters/notesMaster1.xml" Id="Rb8cf78805a264882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eab5891394f4470f" /><Relationship Type="http://schemas.openxmlformats.org/officeDocument/2006/relationships/notesMaster" Target="/ppt/notesMasters/notesMaster1.xml" Id="R771f904a648a4223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99ebed88cd9544e2" /><Relationship Type="http://schemas.openxmlformats.org/officeDocument/2006/relationships/notesMaster" Target="/ppt/notesMasters/notesMaster1.xml" Id="Rf179d3b825f84857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d3ffdaae63164f80" /><Relationship Type="http://schemas.openxmlformats.org/officeDocument/2006/relationships/notesMaster" Target="/ppt/notesMasters/notesMaster1.xml" Id="R19f2c2560fb04ac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c61c723fc2ab42f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93333939e9a7473a" /><Relationship Type="http://schemas.openxmlformats.org/officeDocument/2006/relationships/slideLayout" Target="/ppt/slideLayouts/slideLayout2.xml" Id="Rce661a9a0a564971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ce661a9a0a564971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7971635c765745ea" /><Relationship Type="http://schemas.openxmlformats.org/officeDocument/2006/relationships/image" Target="/ppt/media/image.png" Id="Ra2949ead7ba24288" /><Relationship Type="http://schemas.openxmlformats.org/officeDocument/2006/relationships/image" Target="/ppt/media/image2.png" Id="Rce3fa93b40ed44ec" /><Relationship Type="http://schemas.openxmlformats.org/officeDocument/2006/relationships/image" Target="/ppt/media/image.svg" Id="Rd2914b67433c4652" /><Relationship Type="http://schemas.openxmlformats.org/officeDocument/2006/relationships/notesSlide" Target="/ppt/notesSlides/notesSlide1.xml" Id="R364336d2929a4f43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d88b9ce9bb94f1e" /><Relationship Type="http://schemas.openxmlformats.org/officeDocument/2006/relationships/image" Target="/ppt/media/image19.png" Id="R33f99f007e7e4f69" /><Relationship Type="http://schemas.openxmlformats.org/officeDocument/2006/relationships/image" Target="/ppt/media/image20.png" Id="R44619396e95c4c34" /><Relationship Type="http://schemas.openxmlformats.org/officeDocument/2006/relationships/image" Target="/ppt/media/image10.svg" Id="Rb410c989b3b74b53" /><Relationship Type="http://schemas.openxmlformats.org/officeDocument/2006/relationships/notesSlide" Target="/ppt/notesSlides/notesSlide10.xml" Id="R52ce0f2498f24cec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ef83e9c4472b43cf" /><Relationship Type="http://schemas.openxmlformats.org/officeDocument/2006/relationships/image" Target="/ppt/media/image21.png" Id="Rd80adbb3e64842d4" /><Relationship Type="http://schemas.openxmlformats.org/officeDocument/2006/relationships/image" Target="/ppt/media/image22.png" Id="Re0b03cdc52604cce" /><Relationship Type="http://schemas.openxmlformats.org/officeDocument/2006/relationships/image" Target="/ppt/media/image11.svg" Id="R398849b4195e4f97" /><Relationship Type="http://schemas.openxmlformats.org/officeDocument/2006/relationships/notesSlide" Target="/ppt/notesSlides/notesSlide11.xml" Id="R2677a90d0fa64c5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a6bad5c8844d55" /><Relationship Type="http://schemas.openxmlformats.org/officeDocument/2006/relationships/image" Target="/ppt/media/image3.png" Id="Re440f2c91a124c6f" /><Relationship Type="http://schemas.openxmlformats.org/officeDocument/2006/relationships/image" Target="/ppt/media/image4.png" Id="R581502ee73a64f42" /><Relationship Type="http://schemas.openxmlformats.org/officeDocument/2006/relationships/image" Target="/ppt/media/image2.svg" Id="R139163f0dd2e4142" /><Relationship Type="http://schemas.openxmlformats.org/officeDocument/2006/relationships/notesSlide" Target="/ppt/notesSlides/notesSlide2.xml" Id="Recab5a0f8e0d4f6d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868f4f6b5fe2487c" /><Relationship Type="http://schemas.openxmlformats.org/officeDocument/2006/relationships/image" Target="/ppt/media/image5.png" Id="R2d7d314542ec4955" /><Relationship Type="http://schemas.openxmlformats.org/officeDocument/2006/relationships/image" Target="/ppt/media/image6.png" Id="R5e8b35bc91d74689" /><Relationship Type="http://schemas.openxmlformats.org/officeDocument/2006/relationships/image" Target="/ppt/media/image3.svg" Id="R7965070fdf1b4619" /><Relationship Type="http://schemas.openxmlformats.org/officeDocument/2006/relationships/notesSlide" Target="/ppt/notesSlides/notesSlide3.xml" Id="R5f0dee8c1b9b443d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7261ca0e94a44e6b" /><Relationship Type="http://schemas.openxmlformats.org/officeDocument/2006/relationships/image" Target="/ppt/media/image7.png" Id="R4398ecfd17c64e92" /><Relationship Type="http://schemas.openxmlformats.org/officeDocument/2006/relationships/image" Target="/ppt/media/image8.png" Id="Rc7f7e0b8184142e5" /><Relationship Type="http://schemas.openxmlformats.org/officeDocument/2006/relationships/image" Target="/ppt/media/image4.svg" Id="R5c439f1c96154dbc" /><Relationship Type="http://schemas.openxmlformats.org/officeDocument/2006/relationships/notesSlide" Target="/ppt/notesSlides/notesSlide4.xml" Id="Ra04cb96381844afb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773e025744e4533" /><Relationship Type="http://schemas.openxmlformats.org/officeDocument/2006/relationships/image" Target="/ppt/media/image9.png" Id="Re0eb1c2a94f84758" /><Relationship Type="http://schemas.openxmlformats.org/officeDocument/2006/relationships/image" Target="/ppt/media/image10.png" Id="R312b845e4c8641d3" /><Relationship Type="http://schemas.openxmlformats.org/officeDocument/2006/relationships/image" Target="/ppt/media/image5.svg" Id="Ra3b72071a87d4fb0" /><Relationship Type="http://schemas.openxmlformats.org/officeDocument/2006/relationships/notesSlide" Target="/ppt/notesSlides/notesSlide5.xml" Id="R07006761fad649f0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78ae22965b794532" /><Relationship Type="http://schemas.openxmlformats.org/officeDocument/2006/relationships/image" Target="/ppt/media/image11.png" Id="R9e0d26e949c34484" /><Relationship Type="http://schemas.openxmlformats.org/officeDocument/2006/relationships/image" Target="/ppt/media/image12.png" Id="Reb2eee4a6f9449f6" /><Relationship Type="http://schemas.openxmlformats.org/officeDocument/2006/relationships/image" Target="/ppt/media/image6.svg" Id="Ra471c4bcb043425c" /><Relationship Type="http://schemas.openxmlformats.org/officeDocument/2006/relationships/notesSlide" Target="/ppt/notesSlides/notesSlide6.xml" Id="Rff92ffb116a64d6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9dbb8ab0419640a5" /><Relationship Type="http://schemas.openxmlformats.org/officeDocument/2006/relationships/image" Target="/ppt/media/image13.png" Id="R908341814b6642d4" /><Relationship Type="http://schemas.openxmlformats.org/officeDocument/2006/relationships/image" Target="/ppt/media/image14.png" Id="Rdf6a9cf3c49e4ea8" /><Relationship Type="http://schemas.openxmlformats.org/officeDocument/2006/relationships/image" Target="/ppt/media/image7.svg" Id="R505ed7896fd44661" /><Relationship Type="http://schemas.openxmlformats.org/officeDocument/2006/relationships/notesSlide" Target="/ppt/notesSlides/notesSlide7.xml" Id="Re58d4aedbf3d4e9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c2a77507b547fd" /><Relationship Type="http://schemas.openxmlformats.org/officeDocument/2006/relationships/image" Target="/ppt/media/image15.png" Id="R74aefe0ecc264822" /><Relationship Type="http://schemas.openxmlformats.org/officeDocument/2006/relationships/image" Target="/ppt/media/image16.png" Id="R00c5a614c95c4b51" /><Relationship Type="http://schemas.openxmlformats.org/officeDocument/2006/relationships/image" Target="/ppt/media/image8.svg" Id="Rfe1fcc68f4ac4be9" /><Relationship Type="http://schemas.openxmlformats.org/officeDocument/2006/relationships/notesSlide" Target="/ppt/notesSlides/notesSlide8.xml" Id="R636e59de18494b01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891d5611e374e07" /><Relationship Type="http://schemas.openxmlformats.org/officeDocument/2006/relationships/image" Target="/ppt/media/image17.png" Id="R73a9390ea55343f0" /><Relationship Type="http://schemas.openxmlformats.org/officeDocument/2006/relationships/image" Target="/ppt/media/image18.png" Id="R6006176e8ef84a19" /><Relationship Type="http://schemas.openxmlformats.org/officeDocument/2006/relationships/image" Target="/ppt/media/image9.svg" Id="R9ce58c981d86415c" /><Relationship Type="http://schemas.openxmlformats.org/officeDocument/2006/relationships/notesSlide" Target="/ppt/notesSlides/notesSlide9.xml" Id="Re0bae17c8b9c4ace" /></Relationships>
</file>

<file path=ppt/slides/slide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a2949ead7ba2428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CA98FA93-D9C0-48C4-AD02-C5FEE22521E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66737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4902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e3fa93b40ed44ec">
            <a:extLst>
              <a:ext uri="{96DAC541-7B7A-43D3-8B79-37D633B846F1}">
                <asvg:svgBlip xmlns:asvg="http://schemas.microsoft.com/office/drawing/2016/SVG/main" r:embed="Rd2914b67433c465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7E8257F5-1860-48AA-A15A-D8B3F23CD00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29AB5B1F-EEA2-4456-957B-5EC0A8969DC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EB53CC3-00F8-4B07-83AD-BD592074793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PITCH DECK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490E20E-0F89-41DB-B6F6-E28A95DE06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924050"/>
            <a:ext cx="4572000" cy="13335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4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4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The Cursor for</a:t>
            </a:r>
          </a:p>
          <a:p xmlns:a="http://schemas.openxmlformats.org/drawingml/2006/main">
            <a:pPr algn="l">
              <a:defRPr sz="34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4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chemical engineers.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C2D49D4-3EB1-4917-9F39-6389826A354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638550"/>
            <a:ext cx="409575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Reflux turns plain-language engineering intent into reviewed simulator actions.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DE304A7E-291B-4623-936A-66B6DF0E094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4914900"/>
            <a:ext cx="2400300" cy="342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7A5D889-A98B-4B14-B3AF-59ECBEE5712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5010150"/>
            <a:ext cx="209550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TYPE -&gt; REVIEW -&gt; RUN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F70D8990-9EE3-429A-AFDC-6E9E45ABB58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728242051"/>
      </p:ext>
    </p:extLst>
  </p:cSld>
</p:sld>
</file>

<file path=ppt/slides/slide10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3f99f007e7e4f69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BCB254D7-DA3D-429F-BA2C-C3466BEEC1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3816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4619396e95c4c34">
            <a:extLst>
              <a:ext uri="{96DAC541-7B7A-43D3-8B79-37D633B846F1}">
                <asvg:svgBlip xmlns:asvg="http://schemas.microsoft.com/office/drawing/2016/SVG/main" r:embed="Rb410c989b3b74b53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F9472FB0-9E30-4081-8710-60E3091E3A7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149DBA50-4800-475A-856E-955E6B33E49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8C8E9C6-B2EF-4144-B057-08B925895A8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GUARDRAILS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EA6B4DB6-6148-4C7D-8558-F21048A223B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943100"/>
            <a:ext cx="3905250" cy="990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No more errors that won't go away.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707E76F-DD4C-4BEB-A5FE-D81C5DFFAE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390900"/>
            <a:ext cx="3714750" cy="590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No more missing important flowsheet pieces.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6812E28A-7DF9-46E2-B542-2326E5FD6EB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9509040"/>
      </p:ext>
    </p:extLst>
  </p:cSld>
</p:sld>
</file>

<file path=ppt/slides/slide11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80adbb3e64842d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F6C75098-22A1-4AF4-AB00-63CC55CFB52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334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4902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0b03cdc52604cce">
            <a:extLst>
              <a:ext uri="{96DAC541-7B7A-43D3-8B79-37D633B846F1}">
                <asvg:svgBlip xmlns:asvg="http://schemas.microsoft.com/office/drawing/2016/SVG/main" r:embed="R398849b4195e4f97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ACDE578B-BF5B-4DBC-A427-8E2EF46BAC2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7BF7BB62-B613-4552-A172-DDBFE15C8F3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5005D9CB-BA67-4BC1-B42D-4EE7AF226F0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OUTCOME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26E88337-7709-4BA7-9F59-39A21ED7126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866900"/>
            <a:ext cx="4095750" cy="1695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Dave gets hours of his day, and tens of hours of his week, back.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2D08DEB-6655-4EA1-9744-2A1DAD163E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4000500"/>
            <a:ext cx="3429000" cy="361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Less retrying. More engineering.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96099164-8F93-4F38-A525-F2AACD8BB6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4933950"/>
            <a:ext cx="2333625" cy="342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104360C-1D2F-43CB-ACE3-5EB0E756368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42950" y="5029200"/>
            <a:ext cx="2028825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TRY REFLUX TODAY</a:t>
            </a:r>
          </a:p>
        </p:txBody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60C547B1-8FAE-42BF-AE53-FDDBB4A7C3D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20725234"/>
      </p:ext>
    </p:extLst>
  </p:cSld>
</p:sld>
</file>

<file path=ppt/slides/slide2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440f2c91a124c6f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8A235697-69E0-4017-8AEF-5F591555345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8102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3333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3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81502ee73a64f42">
            <a:extLst>
              <a:ext uri="{96DAC541-7B7A-43D3-8B79-37D633B846F1}">
                <asvg:svgBlip xmlns:asvg="http://schemas.microsoft.com/office/drawing/2016/SVG/main" r:embed="R139163f0dd2e4142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4" name="">
            <a:extLst xmlns:a="http://schemas.openxmlformats.org/drawingml/2006/main">
              <a:ext uri="{FF2B5EF4-FFF2-40B4-BE49-F238E27FC236}">
                <a16:creationId xmlns:a16="http://schemas.microsoft.com/office/drawing/2014/main" id="{0FDB0E4A-63D2-4B93-B6A9-84B4CB2F511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86A0530-DE43-482F-958E-844390AF78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650B8EA9-09FD-4846-B94C-2739F7CE0F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MEET DAVE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330E72E-192F-49D0-9B37-E87CAAE697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790700"/>
            <a:ext cx="4619625" cy="1638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Dave is a</a:t>
            </a:r>
          </a:p>
          <a:p xmlns:a="http://schemas.openxmlformats.org/drawingml/2006/main">
            <a:pPr algn="l">
              <a:def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chemical engineer.</a:t>
            </a:r>
          </a:p>
          <a:p xmlns:a="http://schemas.openxmlformats.org/drawingml/2006/main">
            <a:pPr algn="l">
              <a:def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He's depressed.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69F1F1E-4B55-41DD-8BAB-4F9FBFDFF68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848100"/>
            <a:ext cx="40957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Because the tools make the work feel slower, more fragile, and more confusing than it should.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28C590C-1B90-477A-A674-6FFB87F9964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507017225"/>
      </p:ext>
    </p:extLst>
  </p:cSld>
</p:sld>
</file>

<file path=ppt/slides/slide3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2d7d314542ec4955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CABFB90-4F58-4B9A-8685-92A04308A9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53333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6586EF0A-50FA-4010-9A76-ADC2FBA912F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4762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5e8b35bc91d74689">
            <a:extLst>
              <a:ext uri="{96DAC541-7B7A-43D3-8B79-37D633B846F1}">
                <asvg:svgBlip xmlns:asvg="http://schemas.microsoft.com/office/drawing/2016/SVG/main" r:embed="R7965070fdf1b461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C7DCEA65-94D1-46E1-89D4-03CC5AE87C8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D30CB8BC-59A1-4041-80B5-0FD488405AA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C7DEFF2-8A9C-4BCD-808E-B39CAEB6B63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FLOWSHEETS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B4319B6E-DAEE-4F5B-8D78-202BB65976E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962150"/>
            <a:ext cx="3638550" cy="1238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This is what a flowsheet looks like.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63B6A6F-AFA8-4349-BE30-91418738EF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562350"/>
            <a:ext cx="3429000" cy="7429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It's a living graph of equipment, chemistry, constraints, and recycle loops.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663C834A-7534-4141-A1FD-9B4233C72B5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1931502082"/>
      </p:ext>
    </p:extLst>
  </p:cSld>
</p:sld>
</file>

<file path=ppt/slides/slide4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4398ecfd17c64e9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5E3DAC9C-DA5F-42B2-AB42-1C09E9E0E5A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6197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20B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40663860-0491-450E-BB38-227229A01F8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400050"/>
            <a:ext cx="1733550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c7f7e0b8184142e5">
            <a:extLst>
              <a:ext uri="{96DAC541-7B7A-43D3-8B79-37D633B846F1}">
                <asvg:svgBlip xmlns:asvg="http://schemas.microsoft.com/office/drawing/2016/SVG/main" r:embed="R5c439f1c96154db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94CA058-8D8B-4514-81CA-6B4A154988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BCE77982-6EE2-4385-BAC8-06DFF41CA818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54E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C3EFC2D8-903B-4765-92D6-EBE5E078734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MANUAL WORK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A54ECA76-BDAB-4BDB-BEDF-0FB88346408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924050"/>
            <a:ext cx="4381500" cy="14287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Building and simulating these flowsheets is still manual.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D1E42306-5B1F-4A2A-B9AA-30DB6941D5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790950"/>
            <a:ext cx="3905250" cy="723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D8D2C4"/>
                </a:solidFill>
                <a:latin typeface="Aptos"/>
                <a:ea typeface="Aptos"/>
                <a:cs typeface="Aptos"/>
              </a:rPr>
              <a:t>Time consuming. Tedious. Dependent on software from the 1980s.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4A44D6F0-2A75-458C-A8E5-A583EA4589A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1625902483"/>
      </p:ext>
    </p:extLst>
  </p:cSld>
</p:sld>
</file>

<file path=ppt/slides/slide5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0eb1c2a94f84758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EAE9D3EA-BDD9-4554-BACD-8FB55E0C15E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000875" y="0"/>
            <a:ext cx="519112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20B">
              <a:alpha val="92549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C3E9FA2D-8E8E-45CA-8139-150CDECDA3B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400050"/>
            <a:ext cx="1733550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312b845e4c8641d3">
            <a:extLst>
              <a:ext uri="{96DAC541-7B7A-43D3-8B79-37D633B846F1}">
                <asvg:svgBlip xmlns:asvg="http://schemas.microsoft.com/office/drawing/2016/SVG/main" r:embed="Ra3b72071a87d4fb0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116BAE3-2C1C-45DC-9143-CD50490C666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843A669C-3EF8-4F61-B9B0-EC5FF0E9927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CF2D56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00D1061C-C9CD-4EBC-9D6F-4A2C96985B6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71525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STATUS QUO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0E1C57A9-FB2A-4800-A43E-3E036E5F7C3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43800" y="1924050"/>
            <a:ext cx="3571875" cy="20002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Slow.</a:t>
            </a:r>
          </a:p>
          <a:p xmlns:a="http://schemas.openxmlformats.org/drawingml/2006/main">
            <a:pPr algn="l">
              <a:def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Unreliable.</a:t>
            </a:r>
          </a:p>
          <a:p xmlns:a="http://schemas.openxmlformats.org/drawingml/2006/main">
            <a:pPr algn="l">
              <a:def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925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Throws errors all the time.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4586BAA2-38FB-4179-A679-F0F17A16562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81900" y="4457700"/>
            <a:ext cx="3333750" cy="552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D8D2C4"/>
                </a:solidFill>
                <a:latin typeface="Aptos"/>
                <a:ea typeface="Aptos"/>
                <a:cs typeface="Aptos"/>
              </a:rPr>
              <a:t>The software is not just old. It becomes the bottleneck.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2C568D8-93A7-4717-98BD-1979B708C8C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81936393"/>
      </p:ext>
    </p:extLst>
  </p:cSld>
</p:sld>
</file>

<file path=ppt/slides/slide6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e0d26e949c3448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3216B669-7D9D-473C-9CE1-AA46CA48C17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1435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20B">
              <a:alpha val="8470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EDB75AB0-E2FC-4659-B72D-CB855F246A6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400050"/>
            <a:ext cx="1733550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eb2eee4a6f9449f6">
            <a:extLst>
              <a:ext uri="{96DAC541-7B7A-43D3-8B79-37D633B846F1}">
                <asvg:svgBlip xmlns:asvg="http://schemas.microsoft.com/office/drawing/2016/SVG/main" r:embed="Ra471c4bcb043425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5EF4AB08-0C31-413E-9517-482A25ABA221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716B9E0F-4D61-4B70-8F8B-40AEF1BBFB7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54E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1C325AC-A1AB-4F57-A1AB-FC25FAEF253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TRIAL AND ERROR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7E3A39DF-B900-4A06-BED6-84963BF7669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962150"/>
            <a:ext cx="409575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0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Dave stops engineering</a:t>
            </a:r>
          </a:p>
          <a:p xmlns:a="http://schemas.openxmlformats.org/drawingml/2006/main">
            <a:pPr algn="l">
              <a:defRPr sz="30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30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and starts guessing.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B0CF5D5-5BA3-4664-A044-803438E4761F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619500"/>
            <a:ext cx="3619500" cy="6858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D8D2C4"/>
                </a:solidFill>
                <a:latin typeface="Aptos"/>
                <a:ea typeface="Aptos"/>
                <a:cs typeface="Aptos"/>
              </a:rPr>
              <a:t>Change a spec. Rerun. Read a cryptic error. Guess again.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ECED8CCF-9493-4E7A-91B8-952B3FA405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374732736"/>
      </p:ext>
    </p:extLst>
  </p:cSld>
</p:sld>
</file>

<file path=ppt/slides/slide7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908341814b6642d4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4A45B9BA-E575-47EA-B603-B3E34F5CFCBA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54292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14120B">
              <a:alpha val="90196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A5CC5A63-BD23-4574-89A4-7DD251E1D83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457200" y="400050"/>
            <a:ext cx="1733550" cy="495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df6a9cf3c49e4ea8">
            <a:extLst>
              <a:ext uri="{96DAC541-7B7A-43D3-8B79-37D633B846F1}">
                <asvg:svgBlip xmlns:asvg="http://schemas.microsoft.com/office/drawing/2016/SVG/main" r:embed="R505ed7896fd44661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5A46B51-7A7D-4AEE-AAA1-4EDF92AE24F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CF521427-9B82-4ADF-8EEC-8E9E021ABB93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2076450"/>
            <a:ext cx="4095750" cy="1143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36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36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This is why</a:t>
            </a:r>
          </a:p>
          <a:p xmlns:a="http://schemas.openxmlformats.org/drawingml/2006/main">
            <a:pPr algn="l">
              <a:defRPr sz="36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360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I built Reflux.</a:t>
            </a:r>
          </a:p>
        </p:txBody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E4C2A6F1-224D-43A8-ADC1-021BC5474BC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752850"/>
            <a:ext cx="3905250" cy="8763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D8D2C4"/>
                </a:solidFill>
                <a:latin typeface="Aptos"/>
                <a:ea typeface="Aptos"/>
                <a:cs typeface="Aptos"/>
              </a:rPr>
              <a:t>The interface should understand the flowsheet Dave is trying to create, then operate the old software for him.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F5DA1688-57A8-45CF-B75E-1CDE031DC5A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D8D2C4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D8D2C4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669002830"/>
      </p:ext>
    </p:extLst>
  </p:cSld>
</p:sld>
</file>

<file path=ppt/slides/slide8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4aefe0ecc264822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20CA7A96-235E-4B1E-84E9-98AF6A621C4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12549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0CB8E3C6-847D-405A-AF0C-22E4563192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6724650" y="0"/>
            <a:ext cx="546735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1765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00c5a614c95c4b51">
            <a:extLst>
              <a:ext uri="{96DAC541-7B7A-43D3-8B79-37D633B846F1}">
                <asvg:svgBlip xmlns:asvg="http://schemas.microsoft.com/office/drawing/2016/SVG/main" r:embed="Rfe1fcc68f4ac4be9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712470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FCE56159-014B-41D6-B2A3-47D871FD111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52475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45F7B0DB-A2DE-49A6-932F-0A877C47920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2470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466CA31A-5A22-4F90-823B-70266CC8B35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9615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COMMAND SURFACE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33022071-04FD-4D9F-A9B9-A33D0F329145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24700" y="1924050"/>
            <a:ext cx="4095750" cy="1314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925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2925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All Dave has to do is type what he wants.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8D409590-3AAA-4573-8CEB-E5DD5041634C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62800" y="3733800"/>
            <a:ext cx="361950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Create a flowsheet. Make an edit. Run it.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A091F835-4018-4785-A381-31183F589407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162800" y="4838700"/>
            <a:ext cx="2952750" cy="3429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1" name="">
            <a:extLst xmlns:a="http://schemas.openxmlformats.org/drawingml/2006/main">
              <a:ext uri="{FF2B5EF4-FFF2-40B4-BE49-F238E27FC236}">
                <a16:creationId xmlns:a16="http://schemas.microsoft.com/office/drawing/2014/main" id="{406CF7AB-90CD-4221-AB4B-EF4FCDC2354E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315200" y="4933950"/>
            <a:ext cx="2647950" cy="1333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ctr">
              <a:defRPr sz="7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The Cursor for chemical engineers</a:t>
            </a:r>
          </a:p>
        </p:txBody>
      </p:sp>
      <p:sp>
        <p:nvSpPr>
          <p:cNvPr id="12" name="">
            <a:extLst xmlns:a="http://schemas.openxmlformats.org/drawingml/2006/main">
              <a:ext uri="{FF2B5EF4-FFF2-40B4-BE49-F238E27FC236}">
                <a16:creationId xmlns:a16="http://schemas.microsoft.com/office/drawing/2014/main" id="{3870AFB2-EB25-4832-8F3B-0574EF935C24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954354450"/>
      </p:ext>
    </p:extLst>
  </p:cSld>
</p:sld>
</file>

<file path=ppt/slides/slide9.xml><?xml version="1.0" encoding="utf-8"?>
<p:sld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pic>
        <p:nvPicPr>
          <p:cNvPr id="1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73a9390ea55343f0"/>
          <a:srcRect xmlns:a="http://schemas.openxmlformats.org/drawingml/2006/main" l="0" t="27" r="0" b="27"/>
          <a:stretch xmlns:a="http://schemas.openxmlformats.org/drawingml/2006/main">
            <a:fillRect l="0" t="0" r="0" b="0"/>
          </a:stretch>
        </p:blipFill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</p:spPr>
      </p:pic>
      <p:sp>
        <p:nvSpPr>
          <p:cNvPr id="2" name="">
            <a:extLst xmlns:a="http://schemas.openxmlformats.org/drawingml/2006/main">
              <a:ext uri="{FF2B5EF4-FFF2-40B4-BE49-F238E27FC236}">
                <a16:creationId xmlns:a16="http://schemas.microsoft.com/office/drawing/2014/main" id="{A1114635-55F4-4D29-AF66-5F49BFC9F94D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12192000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4000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" name="">
            <a:extLst xmlns:a="http://schemas.openxmlformats.org/drawingml/2006/main">
              <a:ext uri="{FF2B5EF4-FFF2-40B4-BE49-F238E27FC236}">
                <a16:creationId xmlns:a16="http://schemas.microsoft.com/office/drawing/2014/main" id="{18F20C74-6D68-46F6-ABD9-70CC628940A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0" y="0"/>
            <a:ext cx="6238875" cy="68580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7F7F4">
              <a:alpha val="9098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4" name=""/>
          <p:cNvPicPr>
            <a:picLocks xmlns:a="http://schemas.openxmlformats.org/drawingml/2006/main" noChangeAspect="1"/>
          </p:cNvPicPr>
          <p:nvPr/>
        </p:nvPicPr>
        <p:blipFill>
          <a:blip xmlns:r="http://schemas.openxmlformats.org/officeDocument/2006/relationships" xmlns:a="http://schemas.openxmlformats.org/drawingml/2006/main" r:embed="R6006176e8ef84a19">
            <a:extLst>
              <a:ext uri="{96DAC541-7B7A-43D3-8B79-37D633B846F1}">
                <asvg:svgBlip xmlns:asvg="http://schemas.microsoft.com/office/drawing/2016/SVG/main" r:embed="R9ce58c981d86415c"/>
              </a:ext>
            </a:extLst>
          </a:blip>
          <a:stretch xmlns:a="http://schemas.openxmlformats.org/drawingml/2006/main"/>
        </p:blipFill>
        <p:spPr>
          <a:xfrm xmlns:a="http://schemas.openxmlformats.org/drawingml/2006/main">
            <a:off x="552450" y="476250"/>
            <a:ext cx="304800" cy="304800"/>
          </a:xfrm>
          <a:prstGeom xmlns:a="http://schemas.openxmlformats.org/drawingml/2006/main" prst="rect">
            <a:avLst/>
          </a:prstGeom>
        </p:spPr>
      </p:pic>
      <p:sp>
        <p:nvSpPr>
          <p:cNvPr id="5" name="">
            <a:extLst xmlns:a="http://schemas.openxmlformats.org/drawingml/2006/main">
              <a:ext uri="{FF2B5EF4-FFF2-40B4-BE49-F238E27FC236}">
                <a16:creationId xmlns:a16="http://schemas.microsoft.com/office/drawing/2014/main" id="{ECD5E41F-9773-439B-A337-90264C689EE2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952500" y="542925"/>
            <a:ext cx="1104900" cy="1714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050" b="1">
                <a:solidFill>
                  <a:srgbClr val="000000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00000"/>
                </a:solidFill>
                <a:latin typeface="Aptos"/>
                <a:ea typeface="Aptos"/>
                <a:cs typeface="Aptos"/>
              </a:rPr>
              <a:t>REFLUX</a:t>
            </a:r>
          </a:p>
        </p:txBody>
      </p:sp>
      <p:sp>
        <p:nvSpPr>
          <p:cNvPr id="6" name="">
            <a:extLst xmlns:a="http://schemas.openxmlformats.org/drawingml/2006/main">
              <a:ext uri="{FF2B5EF4-FFF2-40B4-BE49-F238E27FC236}">
                <a16:creationId xmlns:a16="http://schemas.microsoft.com/office/drawing/2014/main" id="{A4CD7EDD-7777-4DC0-9270-65E0B494F089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200150"/>
            <a:ext cx="47625" cy="2095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/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7" name="">
            <a:extLst xmlns:a="http://schemas.openxmlformats.org/drawingml/2006/main">
              <a:ext uri="{FF2B5EF4-FFF2-40B4-BE49-F238E27FC236}">
                <a16:creationId xmlns:a16="http://schemas.microsoft.com/office/drawing/2014/main" id="{3DAAEFD5-B570-4A19-95D5-B7F697731B7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723900" y="1162050"/>
            <a:ext cx="2476500" cy="2667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ctr"/>
          <a:lstStyle xmlns:a="http://schemas.openxmlformats.org/drawingml/2006/main"/>
          <a:p xmlns:a="http://schemas.openxmlformats.org/drawingml/2006/main">
            <a:pPr algn="l">
              <a:defRPr sz="750" b="1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750" b="1">
                <a:solidFill>
                  <a:srgbClr val="706D62"/>
                </a:solidFill>
                <a:latin typeface="Aptos"/>
                <a:ea typeface="Aptos"/>
                <a:cs typeface="Aptos"/>
              </a:rPr>
              <a:t>ADAPTER LAYER</a:t>
            </a:r>
          </a:p>
        </p:txBody>
      </p:sp>
      <p:sp>
        <p:nvSpPr>
          <p:cNvPr id="8" name="">
            <a:extLst xmlns:a="http://schemas.openxmlformats.org/drawingml/2006/main">
              <a:ext uri="{FF2B5EF4-FFF2-40B4-BE49-F238E27FC236}">
                <a16:creationId xmlns:a16="http://schemas.microsoft.com/office/drawing/2014/main" id="{8EE5A458-837D-47E6-B948-06330A3DEBD6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52450" y="1771650"/>
            <a:ext cx="5810250" cy="9906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28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defRPr>
            </a:pPr>
            <a:r>
              <a:rPr sz="2850" b="1">
                <a:solidFill>
                  <a:srgbClr val="26251E"/>
                </a:solidFill>
                <a:latin typeface="Aptos Display"/>
                <a:ea typeface="Aptos Display"/>
                <a:cs typeface="Aptos Display"/>
              </a:rPr>
              <a:t>Reflux connects to the old software and makes it work.</a:t>
            </a:r>
          </a:p>
        </p:txBody>
      </p:sp>
      <p:sp>
        <p:nvSpPr>
          <p:cNvPr id="9" name="">
            <a:extLst xmlns:a="http://schemas.openxmlformats.org/drawingml/2006/main">
              <a:ext uri="{FF2B5EF4-FFF2-40B4-BE49-F238E27FC236}">
                <a16:creationId xmlns:a16="http://schemas.microsoft.com/office/drawing/2014/main" id="{35B367CD-8BF0-455D-86F5-7288B21AF9C0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590550" y="3086100"/>
            <a:ext cx="4667250" cy="40005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l">
              <a:defRPr sz="1350" b="0">
                <a:solidFill>
                  <a:srgbClr val="706D62"/>
                </a:solidFill>
                <a:latin typeface="Aptos"/>
                <a:ea typeface="Aptos"/>
                <a:cs typeface="Aptos"/>
              </a:defRPr>
            </a:pPr>
            <a:r>
              <a:rPr sz="1350" b="0">
                <a:solidFill>
                  <a:srgbClr val="706D62"/>
                </a:solidFill>
                <a:latin typeface="Aptos"/>
                <a:ea typeface="Aptos"/>
                <a:cs typeface="Aptos"/>
              </a:rPr>
              <a:t>Intent -&gt; plan -&gt; simulator adapter -&gt; reviewed result.</a:t>
            </a:r>
          </a:p>
        </p:txBody>
      </p:sp>
      <p:sp>
        <p:nvSpPr>
          <p:cNvPr id="10" name="">
            <a:extLst xmlns:a="http://schemas.openxmlformats.org/drawingml/2006/main">
              <a:ext uri="{FF2B5EF4-FFF2-40B4-BE49-F238E27FC236}">
                <a16:creationId xmlns:a16="http://schemas.microsoft.com/office/drawing/2014/main" id="{0A4C04F1-0BF5-4388-93F7-5AA542529D2B}"/>
              </a:ext>
            </a:extLst>
          </p:cNvPr>
          <p:cNvSpPr>
            <a:spLocks xmlns:a="http://schemas.openxmlformats.org/drawingml/2006/main" noGrp="1"/>
          </p:cNvSpPr>
          <p:nvPr/>
        </p:nvSpPr>
        <p:spPr>
          <a:xfrm xmlns:a="http://schemas.openxmlformats.org/drawingml/2006/main">
            <a:off x="11144250" y="6381750"/>
            <a:ext cx="514350" cy="152400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000000">
              <a:alpha val="0"/>
            </a:srgbClr>
          </a:solidFill>
          <a:ln xmlns:a="http://schemas.openxmlformats.org/drawingml/2006/main" w="0">
            <a:solidFill>
              <a:srgbClr val="000000">
                <a:alpha val="0"/>
              </a:srgbClr>
            </a:solidFill>
            <a:prstDash val="solid"/>
          </a:ln>
        </p:spPr>
        <p:txBody>
          <a:bodyPr xmlns:a="http://schemas.openxmlformats.org/drawingml/2006/main" lIns="0" tIns="0" rIns="0" bIns="0" anchor="t"/>
          <a:lstStyle xmlns:a="http://schemas.openxmlformats.org/drawingml/2006/main"/>
          <a:p xmlns:a="http://schemas.openxmlformats.org/drawingml/2006/main">
            <a:pPr algn="r">
              <a:defRPr sz="675" b="1">
                <a:solidFill>
                  <a:srgbClr val="B9B5AA"/>
                </a:solidFill>
                <a:latin typeface="Aptos"/>
                <a:ea typeface="Aptos"/>
                <a:cs typeface="Aptos"/>
              </a:defRPr>
            </a:pPr>
            <a:r>
              <a:rPr sz="675" b="1">
                <a:solidFill>
                  <a:srgbClr val="B9B5AA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826751974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2026-05-17T22:07:58.0060000Z</dcterms:created>
  <dcterms:modified xsi:type="dcterms:W3CDTF">2026-05-17T22:07:58.0060000Z</dcterms:modified>
</coreProperties>
</file>